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2" r:id="rId2"/>
    <p:sldId id="263" r:id="rId3"/>
    <p:sldId id="264" r:id="rId4"/>
    <p:sldId id="265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792" y="-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6E2E20-7819-4E0A-999B-21CEEB6B74AE}" type="datetimeFigureOut">
              <a:rPr lang="en-US" smtClean="0"/>
              <a:t>12/05/2017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A13392-C423-4AF3-9248-75AEFF78A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224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9pPr>
          </a:lstStyle>
          <a:p>
            <a:pPr eaLnBrk="1" hangingPunct="1"/>
            <a:fld id="{52E05E54-7D95-4B82-A1CC-72A6C64AFB91}" type="slidenum">
              <a:rPr lang="en-US" altLang="en-US" sz="1200">
                <a:solidFill>
                  <a:prstClr val="black"/>
                </a:solidFill>
                <a:latin typeface="Arial" pitchFamily="34" charset="0"/>
              </a:rPr>
              <a:pPr eaLnBrk="1" hangingPunct="1"/>
              <a:t>1</a:t>
            </a:fld>
            <a:endParaRPr lang="en-US" altLang="en-US" sz="120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21102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931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901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3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45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727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2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509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8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617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mo2016_powerpoint_standard_v2-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16000" cy="6912000"/>
          </a:xfrm>
          <a:prstGeom prst="rect">
            <a:avLst/>
          </a:prstGeom>
        </p:spPr>
      </p:pic>
      <p:sp>
        <p:nvSpPr>
          <p:cNvPr id="6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40800" y="496389"/>
            <a:ext cx="8686800" cy="1184366"/>
          </a:xfrm>
        </p:spPr>
        <p:txBody>
          <a:bodyPr>
            <a:normAutofit/>
          </a:bodyPr>
          <a:lstStyle/>
          <a:p>
            <a:r>
              <a:rPr lang="it-IT" sz="4000" dirty="0">
                <a:solidFill>
                  <a:srgbClr val="0070C0"/>
                </a:solidFill>
              </a:rPr>
              <a:t>CRITICAL SATELLITE DATA</a:t>
            </a:r>
            <a:br>
              <a:rPr lang="it-IT" sz="4000" dirty="0">
                <a:solidFill>
                  <a:srgbClr val="0070C0"/>
                </a:solidFill>
              </a:rPr>
            </a:br>
            <a:r>
              <a:rPr lang="it-IT" sz="2700" dirty="0">
                <a:solidFill>
                  <a:srgbClr val="0070C0"/>
                </a:solidFill>
              </a:rPr>
              <a:t>Towards a WMO position</a:t>
            </a:r>
            <a:endParaRPr lang="en-US" altLang="en-US" sz="2700" dirty="0">
              <a:solidFill>
                <a:srgbClr val="0070C0"/>
              </a:solidFill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0800" y="1827256"/>
            <a:ext cx="8610600" cy="1968137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endParaRPr lang="en-US" altLang="en-US" sz="1800" dirty="0">
              <a:solidFill>
                <a:schemeClr val="accent1"/>
              </a:solidFill>
            </a:endParaRPr>
          </a:p>
          <a:p>
            <a:pPr>
              <a:lnSpc>
                <a:spcPct val="90000"/>
              </a:lnSpc>
            </a:pPr>
            <a:endParaRPr lang="en-US" altLang="en-US" sz="1800" dirty="0">
              <a:solidFill>
                <a:schemeClr val="accent1"/>
              </a:solidFill>
            </a:endParaRPr>
          </a:p>
          <a:p>
            <a:pPr>
              <a:lnSpc>
                <a:spcPct val="90000"/>
              </a:lnSpc>
            </a:pPr>
            <a:endParaRPr lang="en-US" altLang="en-US" sz="1800" dirty="0">
              <a:solidFill>
                <a:schemeClr val="accent1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800" dirty="0">
                <a:solidFill>
                  <a:schemeClr val="accent1"/>
                </a:solidFill>
              </a:rPr>
              <a:t>WMO Secretariat </a:t>
            </a:r>
          </a:p>
          <a:p>
            <a:pPr>
              <a:lnSpc>
                <a:spcPct val="90000"/>
              </a:lnSpc>
            </a:pPr>
            <a:endParaRPr lang="en-US" altLang="en-US" sz="1800" dirty="0">
              <a:solidFill>
                <a:schemeClr val="accent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60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1062"/>
          </a:xfrm>
        </p:spPr>
        <p:txBody>
          <a:bodyPr>
            <a:noAutofit/>
          </a:bodyPr>
          <a:lstStyle/>
          <a:p>
            <a:r>
              <a:rPr lang="en-GB" sz="3200" dirty="0"/>
              <a:t>Critical Satellite </a:t>
            </a:r>
            <a:r>
              <a:rPr lang="en-GB" sz="3200" dirty="0" smtClean="0"/>
              <a:t>Data</a:t>
            </a:r>
            <a:br>
              <a:rPr lang="en-GB" sz="3200" dirty="0" smtClean="0"/>
            </a:br>
            <a:r>
              <a:rPr lang="en-GB" sz="3200" dirty="0" smtClean="0"/>
              <a:t>Position Paper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100" y="1320800"/>
            <a:ext cx="8547100" cy="52705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The </a:t>
            </a:r>
            <a:r>
              <a:rPr lang="en-US" dirty="0"/>
              <a:t>prospect of private-sector operators of basic satellite systems has triggered renewed attention to the issue of data access and availability for global WMO </a:t>
            </a:r>
            <a:r>
              <a:rPr lang="en-US" dirty="0" smtClean="0"/>
              <a:t>applications</a:t>
            </a:r>
            <a:endParaRPr lang="en-US" dirty="0"/>
          </a:p>
          <a:p>
            <a:r>
              <a:rPr lang="en-US" dirty="0" smtClean="0"/>
              <a:t>WMO is developing a position from </a:t>
            </a:r>
            <a:r>
              <a:rPr lang="en-US" dirty="0"/>
              <a:t>the satellite user perspective on what types of satellite data should be considered critical for the protection of life and </a:t>
            </a:r>
            <a:r>
              <a:rPr lang="en-US" dirty="0" smtClean="0"/>
              <a:t>property (lead: IPET-SUP chaired by S. English, ECMWF)</a:t>
            </a:r>
          </a:p>
          <a:p>
            <a:r>
              <a:rPr lang="en-US" dirty="0" smtClean="0"/>
              <a:t>Purposes of the paper: </a:t>
            </a:r>
          </a:p>
          <a:p>
            <a:pPr lvl="1"/>
            <a:r>
              <a:rPr lang="en-US" dirty="0" smtClean="0"/>
              <a:t>Guide governments / NMHS on the terms under which to receive / purchase satellite data</a:t>
            </a:r>
          </a:p>
          <a:p>
            <a:pPr lvl="1"/>
            <a:r>
              <a:rPr lang="en-US" dirty="0" smtClean="0"/>
              <a:t>Guide data providers on principles to apply to satellite data critical for WMO applications</a:t>
            </a:r>
          </a:p>
          <a:p>
            <a:pPr lvl="1"/>
            <a:endParaRPr lang="en-US" dirty="0" smtClean="0"/>
          </a:p>
          <a:p>
            <a:r>
              <a:rPr lang="en-US" dirty="0"/>
              <a:t>In this </a:t>
            </a:r>
            <a:r>
              <a:rPr lang="en-US" dirty="0" smtClean="0"/>
              <a:t>regard, </a:t>
            </a:r>
            <a:r>
              <a:rPr lang="en-US" dirty="0"/>
              <a:t>seven principles have been drafted that providers of satellite data should fulfil to meet the critical </a:t>
            </a:r>
            <a:r>
              <a:rPr lang="en-US" dirty="0" smtClean="0"/>
              <a:t>data needs </a:t>
            </a:r>
            <a:r>
              <a:rPr lang="en-US" dirty="0"/>
              <a:t>of the meteorological </a:t>
            </a:r>
            <a:r>
              <a:rPr lang="en-US" dirty="0" smtClean="0"/>
              <a:t>community</a:t>
            </a:r>
          </a:p>
          <a:p>
            <a:r>
              <a:rPr lang="en-US" dirty="0" smtClean="0"/>
              <a:t>This is work in progress</a:t>
            </a:r>
            <a:endParaRPr lang="en-US" dirty="0"/>
          </a:p>
          <a:p>
            <a:r>
              <a:rPr lang="en-US" dirty="0" smtClean="0"/>
              <a:t>This complements </a:t>
            </a:r>
            <a:r>
              <a:rPr lang="en-US" dirty="0"/>
              <a:t>efforts </a:t>
            </a:r>
            <a:r>
              <a:rPr lang="en-US" dirty="0" smtClean="0"/>
              <a:t>to formulate a WMO-wide position </a:t>
            </a:r>
            <a:r>
              <a:rPr lang="en-US" dirty="0"/>
              <a:t>on public-private sector </a:t>
            </a:r>
            <a:r>
              <a:rPr lang="en-US" dirty="0" smtClean="0"/>
              <a:t>engagement more broadly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IPET-SUP: WMO Inter-</a:t>
            </a:r>
            <a:r>
              <a:rPr lang="en-US" dirty="0" err="1" smtClean="0"/>
              <a:t>Programme</a:t>
            </a:r>
            <a:r>
              <a:rPr lang="en-US" dirty="0" smtClean="0"/>
              <a:t> Expert Team on Satellite Utilization and Products</a:t>
            </a:r>
            <a:r>
              <a:rPr lang="en-US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68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Principles that should apply to critical satellite data from the users’ perspective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Principle 1: </a:t>
            </a:r>
            <a:r>
              <a:rPr lang="en-US" sz="2000" dirty="0"/>
              <a:t>Free and unrestricted international exchange of critical satellite data in near real-time</a:t>
            </a:r>
          </a:p>
          <a:p>
            <a:r>
              <a:rPr lang="en-US" sz="2000" b="1" dirty="0" smtClean="0"/>
              <a:t>Principle </a:t>
            </a:r>
            <a:r>
              <a:rPr lang="en-US" sz="2000" b="1" dirty="0"/>
              <a:t>2: </a:t>
            </a:r>
            <a:r>
              <a:rPr lang="en-US" sz="2000" dirty="0"/>
              <a:t>Transparency in instrument characteristics and processing steps </a:t>
            </a:r>
          </a:p>
          <a:p>
            <a:r>
              <a:rPr lang="en-US" sz="2000" b="1" dirty="0" smtClean="0"/>
              <a:t>Principle 3: </a:t>
            </a:r>
            <a:r>
              <a:rPr lang="en-US" sz="2000" dirty="0" smtClean="0"/>
              <a:t>Documented algorithms and validation information (indication of maturity) available</a:t>
            </a:r>
            <a:endParaRPr lang="en-US" sz="2000" dirty="0"/>
          </a:p>
          <a:p>
            <a:r>
              <a:rPr lang="en-US" sz="2000" b="1" dirty="0"/>
              <a:t>Principle 4: </a:t>
            </a:r>
            <a:r>
              <a:rPr lang="en-US" sz="2000" dirty="0"/>
              <a:t>Information on data latency, data format, processing tools </a:t>
            </a:r>
            <a:r>
              <a:rPr lang="en-US" sz="2000" dirty="0" smtClean="0"/>
              <a:t>available</a:t>
            </a:r>
          </a:p>
          <a:p>
            <a:r>
              <a:rPr lang="en-US" sz="2000" b="1" dirty="0"/>
              <a:t>Principle 5: </a:t>
            </a:r>
            <a:r>
              <a:rPr lang="en-US" sz="2000" dirty="0"/>
              <a:t>Timely provision of pre-validated data to users  </a:t>
            </a:r>
          </a:p>
          <a:p>
            <a:r>
              <a:rPr lang="en-GB" sz="2000" b="1" dirty="0"/>
              <a:t>Principle 6: </a:t>
            </a:r>
            <a:r>
              <a:rPr lang="en-GB" sz="2000" dirty="0"/>
              <a:t>Proven impact on applications </a:t>
            </a:r>
            <a:r>
              <a:rPr lang="en-US" sz="2000" dirty="0"/>
              <a:t> </a:t>
            </a:r>
          </a:p>
          <a:p>
            <a:r>
              <a:rPr lang="en-US" sz="2000" b="1" dirty="0"/>
              <a:t>Principle 7: </a:t>
            </a:r>
            <a:r>
              <a:rPr lang="en-US" sz="2000" dirty="0"/>
              <a:t>Unrestricted access to archived data  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55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33700"/>
          </a:xfrm>
        </p:spPr>
        <p:txBody>
          <a:bodyPr>
            <a:noAutofit/>
          </a:bodyPr>
          <a:lstStyle/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b="1" dirty="0"/>
              <a:t>GODEX-NWP participants are kindly asked comment on these principles from the point of view of NWP users of satellite data </a:t>
            </a:r>
            <a:endParaRPr lang="en-GB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21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mo2016_powerpoint_standard_v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457200" y="2002370"/>
            <a:ext cx="8229600" cy="1840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>
                <a:solidFill>
                  <a:srgbClr val="000090"/>
                </a:solidFill>
              </a:rPr>
              <a:t>Thank you</a:t>
            </a:r>
          </a:p>
          <a:p>
            <a:r>
              <a:rPr lang="en-US" sz="4800" dirty="0">
                <a:solidFill>
                  <a:srgbClr val="000090"/>
                </a:solidFill>
              </a:rPr>
              <a:t>Merci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28457"/>
      </p:ext>
    </p:extLst>
  </p:cSld>
  <p:clrMapOvr>
    <a:masterClrMapping/>
  </p:clrMapOvr>
</p:sld>
</file>

<file path=ppt/theme/theme1.xml><?xml version="1.0" encoding="utf-8"?>
<a:theme xmlns:a="http://schemas.openxmlformats.org/drawingml/2006/main" name="WMO_WHITE_Powerpoint_en_f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WMO_WHITE_Powerpoint_en_fr</Template>
  <TotalTime>20</TotalTime>
  <Words>282</Words>
  <Application>Microsoft Office PowerPoint</Application>
  <PresentationFormat>On-screen Show (4:3)</PresentationFormat>
  <Paragraphs>36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WMO_WHITE_Powerpoint_en_fr</vt:lpstr>
      <vt:lpstr>CRITICAL SATELLITE DATA Towards a WMO position</vt:lpstr>
      <vt:lpstr>Critical Satellite Data Position Paper</vt:lpstr>
      <vt:lpstr>Principles that should apply to critical satellite data from the users’ perspective</vt:lpstr>
      <vt:lpstr>PowerPoint Presentation</vt:lpstr>
      <vt:lpstr>PowerPoint Presentation</vt:lpstr>
    </vt:vector>
  </TitlesOfParts>
  <Company>World Meteorological Organization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 Bojinski</dc:creator>
  <cp:lastModifiedBy>Stephan Bojinski</cp:lastModifiedBy>
  <cp:revision>28</cp:revision>
  <dcterms:created xsi:type="dcterms:W3CDTF">2016-05-31T13:42:48Z</dcterms:created>
  <dcterms:modified xsi:type="dcterms:W3CDTF">2017-05-12T15:59:59Z</dcterms:modified>
</cp:coreProperties>
</file>